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sldIdLst>
    <p:sldId id="283" r:id="rId2"/>
    <p:sldId id="298" r:id="rId3"/>
    <p:sldId id="284" r:id="rId4"/>
    <p:sldId id="286" r:id="rId5"/>
    <p:sldId id="337" r:id="rId6"/>
    <p:sldId id="327" r:id="rId7"/>
    <p:sldId id="331" r:id="rId8"/>
    <p:sldId id="332" r:id="rId9"/>
    <p:sldId id="333" r:id="rId10"/>
    <p:sldId id="328" r:id="rId11"/>
    <p:sldId id="336" r:id="rId12"/>
    <p:sldId id="28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28"/>
    <p:restoredTop sz="94674"/>
  </p:normalViewPr>
  <p:slideViewPr>
    <p:cSldViewPr snapToGrid="0">
      <p:cViewPr varScale="1">
        <p:scale>
          <a:sx n="111" d="100"/>
          <a:sy n="111" d="100"/>
        </p:scale>
        <p:origin x="204" y="102"/>
      </p:cViewPr>
      <p:guideLst>
        <p:guide orient="horz" pos="2154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9048D-CEE4-4833-B580-B7929D819F40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9D46D-7B74-4E19-BB86-1CCF8670FE5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D46D-7B74-4E19-BB86-1CCF8670FE5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D46D-7B74-4E19-BB86-1CCF8670FE5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D46D-7B74-4E19-BB86-1CCF8670FE5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D46D-7B74-4E19-BB86-1CCF8670FE5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8382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9D46D-7B74-4E19-BB86-1CCF8670FE5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3DD89-DA72-4956-8961-85B6562EBFB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C8F1E-C324-4ECD-9D66-17513A2AE6B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4F4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2FA-13A9-4EBC-B74F-7F892098883E}" type="datetimeFigureOut">
              <a:rPr lang="zh-CN" altLang="en-US" smtClean="0"/>
              <a:t>2024-07-22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04FC-F03D-4A2A-8928-F6621BE80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15987" y="1609397"/>
            <a:ext cx="12244521" cy="243037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等腰三角形 36"/>
          <p:cNvSpPr/>
          <p:nvPr/>
        </p:nvSpPr>
        <p:spPr>
          <a:xfrm rot="10800000">
            <a:off x="8057239" y="1641757"/>
            <a:ext cx="4348442" cy="398246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384471" y="2119216"/>
            <a:ext cx="5109091" cy="14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>
                <a:solidFill>
                  <a:schemeClr val="bg1"/>
                </a:solidFill>
                <a:latin typeface="+mj-ea"/>
                <a:ea typeface="+mj-ea"/>
              </a:rPr>
              <a:t>第五届</a:t>
            </a: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“智建杯”智能建造</a:t>
            </a:r>
            <a:endParaRPr lang="en-US" altLang="zh-CN" sz="320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dirty="0">
                <a:solidFill>
                  <a:schemeClr val="bg1"/>
                </a:solidFill>
                <a:latin typeface="+mj-ea"/>
                <a:ea typeface="+mj-ea"/>
              </a:rPr>
              <a:t>创新大奖赛智能建造工匠</a:t>
            </a:r>
            <a:endParaRPr lang="zh-CN" altLang="en-US" sz="28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5" name="等腰三角形 34"/>
          <p:cNvSpPr/>
          <p:nvPr/>
        </p:nvSpPr>
        <p:spPr>
          <a:xfrm rot="10800000">
            <a:off x="8277874" y="1694069"/>
            <a:ext cx="3907171" cy="3469862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等腰三角形 5"/>
          <p:cNvSpPr/>
          <p:nvPr/>
        </p:nvSpPr>
        <p:spPr>
          <a:xfrm rot="10800000">
            <a:off x="8785359" y="4066824"/>
            <a:ext cx="3356758" cy="4095668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  <a:gd name="connsiteX0-57" fmla="*/ 0 w 885205"/>
              <a:gd name="connsiteY0-58" fmla="*/ 6359897 h 6359897"/>
              <a:gd name="connsiteX1-59" fmla="*/ 885205 w 885205"/>
              <a:gd name="connsiteY1-60" fmla="*/ 3713019 h 6359897"/>
              <a:gd name="connsiteX2-61" fmla="*/ 53933 w 885205"/>
              <a:gd name="connsiteY2-62" fmla="*/ 0 h 6359897"/>
              <a:gd name="connsiteX3-63" fmla="*/ 0 w 885205"/>
              <a:gd name="connsiteY3-64" fmla="*/ 6359897 h 6359897"/>
              <a:gd name="connsiteX0-65" fmla="*/ 2776353 w 3661558"/>
              <a:gd name="connsiteY0-66" fmla="*/ 4095668 h 4095668"/>
              <a:gd name="connsiteX1-67" fmla="*/ 3661558 w 3661558"/>
              <a:gd name="connsiteY1-68" fmla="*/ 1448790 h 4095668"/>
              <a:gd name="connsiteX2-69" fmla="*/ 0 w 3661558"/>
              <a:gd name="connsiteY2-70" fmla="*/ 0 h 4095668"/>
              <a:gd name="connsiteX3-71" fmla="*/ 2776353 w 3661558"/>
              <a:gd name="connsiteY3-72" fmla="*/ 4095668 h 4095668"/>
              <a:gd name="connsiteX0-73" fmla="*/ 2776353 w 2993901"/>
              <a:gd name="connsiteY0-74" fmla="*/ 4095668 h 4095668"/>
              <a:gd name="connsiteX1-75" fmla="*/ 2993901 w 2993901"/>
              <a:gd name="connsiteY1-76" fmla="*/ 2305133 h 4095668"/>
              <a:gd name="connsiteX2-77" fmla="*/ 0 w 2993901"/>
              <a:gd name="connsiteY2-78" fmla="*/ 0 h 4095668"/>
              <a:gd name="connsiteX3-79" fmla="*/ 2776353 w 2993901"/>
              <a:gd name="connsiteY3-80" fmla="*/ 4095668 h 4095668"/>
              <a:gd name="connsiteX0-81" fmla="*/ 2776353 w 3356758"/>
              <a:gd name="connsiteY0-82" fmla="*/ 4095668 h 4095668"/>
              <a:gd name="connsiteX1-83" fmla="*/ 3356758 w 3356758"/>
              <a:gd name="connsiteY1-84" fmla="*/ 1971304 h 4095668"/>
              <a:gd name="connsiteX2-85" fmla="*/ 0 w 3356758"/>
              <a:gd name="connsiteY2-86" fmla="*/ 0 h 4095668"/>
              <a:gd name="connsiteX3-87" fmla="*/ 2776353 w 3356758"/>
              <a:gd name="connsiteY3-88" fmla="*/ 4095668 h 40956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356758" h="4095668">
                <a:moveTo>
                  <a:pt x="2776353" y="4095668"/>
                </a:moveTo>
                <a:lnTo>
                  <a:pt x="3356758" y="1971304"/>
                </a:lnTo>
                <a:lnTo>
                  <a:pt x="0" y="0"/>
                </a:lnTo>
                <a:lnTo>
                  <a:pt x="2776353" y="4095668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等腰三角形 5"/>
          <p:cNvSpPr/>
          <p:nvPr/>
        </p:nvSpPr>
        <p:spPr>
          <a:xfrm rot="10800000">
            <a:off x="3742884" y="4102914"/>
            <a:ext cx="1959263" cy="4719783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  <a:gd name="connsiteX0-25" fmla="*/ 0 w 4508500"/>
              <a:gd name="connsiteY0-26" fmla="*/ 480291 h 2258291"/>
              <a:gd name="connsiteX1-27" fmla="*/ 2319481 w 4508500"/>
              <a:gd name="connsiteY1-28" fmla="*/ 0 h 2258291"/>
              <a:gd name="connsiteX2-29" fmla="*/ 4508500 w 4508500"/>
              <a:gd name="connsiteY2-30" fmla="*/ 2258291 h 2258291"/>
              <a:gd name="connsiteX3-31" fmla="*/ 0 w 4508500"/>
              <a:gd name="connsiteY3-32" fmla="*/ 480291 h 2258291"/>
              <a:gd name="connsiteX0-33" fmla="*/ 0 w 4508500"/>
              <a:gd name="connsiteY0-34" fmla="*/ 1006764 h 2784764"/>
              <a:gd name="connsiteX1-35" fmla="*/ 1959263 w 4508500"/>
              <a:gd name="connsiteY1-36" fmla="*/ 0 h 2784764"/>
              <a:gd name="connsiteX2-37" fmla="*/ 4508500 w 4508500"/>
              <a:gd name="connsiteY2-38" fmla="*/ 2784764 h 2784764"/>
              <a:gd name="connsiteX3-39" fmla="*/ 0 w 4508500"/>
              <a:gd name="connsiteY3-40" fmla="*/ 1006764 h 2784764"/>
              <a:gd name="connsiteX0-41" fmla="*/ 0 w 1959263"/>
              <a:gd name="connsiteY0-42" fmla="*/ 4608946 h 4608946"/>
              <a:gd name="connsiteX1-43" fmla="*/ 1959263 w 1959263"/>
              <a:gd name="connsiteY1-44" fmla="*/ 3602182 h 4608946"/>
              <a:gd name="connsiteX2-45" fmla="*/ 1141845 w 1959263"/>
              <a:gd name="connsiteY2-46" fmla="*/ 0 h 4608946"/>
              <a:gd name="connsiteX3-47" fmla="*/ 0 w 1959263"/>
              <a:gd name="connsiteY3-48" fmla="*/ 4608946 h 4608946"/>
              <a:gd name="connsiteX0-49" fmla="*/ 0 w 1959263"/>
              <a:gd name="connsiteY0-50" fmla="*/ 4719783 h 4719783"/>
              <a:gd name="connsiteX1-51" fmla="*/ 1959263 w 1959263"/>
              <a:gd name="connsiteY1-52" fmla="*/ 3713019 h 4719783"/>
              <a:gd name="connsiteX2-53" fmla="*/ 1127991 w 1959263"/>
              <a:gd name="connsiteY2-54" fmla="*/ 0 h 4719783"/>
              <a:gd name="connsiteX3-55" fmla="*/ 0 w 1959263"/>
              <a:gd name="connsiteY3-56" fmla="*/ 4719783 h 47197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959263" h="4719783">
                <a:moveTo>
                  <a:pt x="0" y="4719783"/>
                </a:moveTo>
                <a:lnTo>
                  <a:pt x="1959263" y="3713019"/>
                </a:lnTo>
                <a:lnTo>
                  <a:pt x="1127991" y="0"/>
                </a:lnTo>
                <a:lnTo>
                  <a:pt x="0" y="4719783"/>
                </a:lnTo>
                <a:close/>
              </a:path>
            </a:pathLst>
          </a:custGeom>
          <a:solidFill>
            <a:schemeClr val="accent1">
              <a:lumMod val="50000"/>
              <a:lumOff val="50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314591" y="4583468"/>
            <a:ext cx="3647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参赛者：填写姓名</a:t>
            </a:r>
            <a:endParaRPr lang="en-US" altLang="zh-CN" dirty="0"/>
          </a:p>
          <a:p>
            <a:pPr algn="ctr"/>
            <a:r>
              <a:rPr lang="zh-CN" altLang="en-US" dirty="0"/>
              <a:t>所在机构：请填写所在公司和部门</a:t>
            </a:r>
          </a:p>
        </p:txBody>
      </p:sp>
      <p:sp>
        <p:nvSpPr>
          <p:cNvPr id="10" name="等腰三角形 9"/>
          <p:cNvSpPr/>
          <p:nvPr/>
        </p:nvSpPr>
        <p:spPr>
          <a:xfrm>
            <a:off x="259080" y="807720"/>
            <a:ext cx="3561715" cy="377571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5DF9CC-D50D-42DE-B0FD-AC45DD49AC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17" y="1806488"/>
            <a:ext cx="1882524" cy="2430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2181482" y="2006399"/>
            <a:ext cx="1968489" cy="21236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3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13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从业感悟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3024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335670" y="339321"/>
            <a:ext cx="455253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4242" y="339321"/>
            <a:ext cx="388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从业感悟</a:t>
            </a:r>
          </a:p>
        </p:txBody>
      </p:sp>
      <p:cxnSp>
        <p:nvCxnSpPr>
          <p:cNvPr id="71" name="Straight Connector 13"/>
          <p:cNvCxnSpPr/>
          <p:nvPr/>
        </p:nvCxnSpPr>
        <p:spPr>
          <a:xfrm flipH="1">
            <a:off x="0" y="875115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0922" y="1110388"/>
            <a:ext cx="8184401" cy="453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（阐述个人</a:t>
            </a:r>
            <a:r>
              <a:rPr lang="zh-CN" altLang="en-US" sz="2000">
                <a:solidFill>
                  <a:schemeClr val="bg2">
                    <a:lumMod val="25000"/>
                  </a:schemeClr>
                </a:solidFill>
                <a:latin typeface="+mj-ea"/>
              </a:rPr>
              <a:t>在智能建造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方面的理解、思考、观点、感受，不少于500字）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6"/>
          <a:stretch>
            <a:fillRect/>
          </a:stretch>
        </p:blipFill>
        <p:spPr>
          <a:xfrm>
            <a:off x="-1" y="0"/>
            <a:ext cx="12192000" cy="68772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45000">
                <a:schemeClr val="accent1">
                  <a:alpha val="7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等腰三角形 2"/>
          <p:cNvSpPr/>
          <p:nvPr/>
        </p:nvSpPr>
        <p:spPr>
          <a:xfrm rot="8228333">
            <a:off x="3568992" y="426087"/>
            <a:ext cx="7812668" cy="7393190"/>
          </a:xfrm>
          <a:prstGeom prst="triangle">
            <a:avLst>
              <a:gd name="adj" fmla="val 64392"/>
            </a:avLst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3"/>
          <p:cNvSpPr/>
          <p:nvPr/>
        </p:nvSpPr>
        <p:spPr>
          <a:xfrm rot="12193785">
            <a:off x="1726731" y="1562135"/>
            <a:ext cx="8360451" cy="5097864"/>
          </a:xfrm>
          <a:prstGeom prst="triangle">
            <a:avLst>
              <a:gd name="adj" fmla="val 54742"/>
            </a:avLst>
          </a:prstGeom>
          <a:noFill/>
          <a:ln>
            <a:solidFill>
              <a:schemeClr val="accent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66105" y="2884504"/>
            <a:ext cx="386035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chemeClr val="bg1"/>
                </a:solidFill>
                <a:latin typeface="+mj-ea"/>
                <a:ea typeface="+mj-ea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3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43200000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1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" y="1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3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3200000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288" fill="hold" grpId="1" nodeType="withEffect">
                                  <p:stCondLst>
                                    <p:cond delay="175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" grpId="3" animBg="1"/>
      <p:bldP spid="4" grpId="0" animBg="1"/>
      <p:bldP spid="4" grpId="1" animBg="1"/>
      <p:bldP spid="4" grpId="2" animBg="1"/>
      <p:bldP spid="4" grpId="3" animBg="1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等腰三角形 5"/>
          <p:cNvSpPr/>
          <p:nvPr/>
        </p:nvSpPr>
        <p:spPr>
          <a:xfrm rot="10800000">
            <a:off x="419100" y="1862038"/>
            <a:ext cx="4508500" cy="3657600"/>
          </a:xfrm>
          <a:custGeom>
            <a:avLst/>
            <a:gdLst>
              <a:gd name="connsiteX0" fmla="*/ 0 w 3505200"/>
              <a:gd name="connsiteY0" fmla="*/ 3352800 h 3352800"/>
              <a:gd name="connsiteX1" fmla="*/ 1752600 w 3505200"/>
              <a:gd name="connsiteY1" fmla="*/ 0 h 3352800"/>
              <a:gd name="connsiteX2" fmla="*/ 3505200 w 3505200"/>
              <a:gd name="connsiteY2" fmla="*/ 3352800 h 3352800"/>
              <a:gd name="connsiteX3" fmla="*/ 0 w 3505200"/>
              <a:gd name="connsiteY3" fmla="*/ 3352800 h 3352800"/>
              <a:gd name="connsiteX0-1" fmla="*/ 0 w 4025900"/>
              <a:gd name="connsiteY0-2" fmla="*/ 1625600 h 3352800"/>
              <a:gd name="connsiteX1-3" fmla="*/ 2273300 w 4025900"/>
              <a:gd name="connsiteY1-4" fmla="*/ 0 h 3352800"/>
              <a:gd name="connsiteX2-5" fmla="*/ 4025900 w 4025900"/>
              <a:gd name="connsiteY2-6" fmla="*/ 3352800 h 3352800"/>
              <a:gd name="connsiteX3-7" fmla="*/ 0 w 4025900"/>
              <a:gd name="connsiteY3-8" fmla="*/ 1625600 h 3352800"/>
              <a:gd name="connsiteX0-9" fmla="*/ 0 w 4025900"/>
              <a:gd name="connsiteY0-10" fmla="*/ 1879600 h 3606800"/>
              <a:gd name="connsiteX1-11" fmla="*/ 3746500 w 4025900"/>
              <a:gd name="connsiteY1-12" fmla="*/ 0 h 3606800"/>
              <a:gd name="connsiteX2-13" fmla="*/ 4025900 w 4025900"/>
              <a:gd name="connsiteY2-14" fmla="*/ 3606800 h 3606800"/>
              <a:gd name="connsiteX3-15" fmla="*/ 0 w 4025900"/>
              <a:gd name="connsiteY3-16" fmla="*/ 1879600 h 3606800"/>
              <a:gd name="connsiteX0-17" fmla="*/ 0 w 4508500"/>
              <a:gd name="connsiteY0-18" fmla="*/ 1879600 h 3657600"/>
              <a:gd name="connsiteX1-19" fmla="*/ 3746500 w 4508500"/>
              <a:gd name="connsiteY1-20" fmla="*/ 0 h 3657600"/>
              <a:gd name="connsiteX2-21" fmla="*/ 4508500 w 4508500"/>
              <a:gd name="connsiteY2-22" fmla="*/ 3657600 h 3657600"/>
              <a:gd name="connsiteX3-23" fmla="*/ 0 w 4508500"/>
              <a:gd name="connsiteY3-24" fmla="*/ 1879600 h 36576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508500" h="3657600">
                <a:moveTo>
                  <a:pt x="0" y="1879600"/>
                </a:moveTo>
                <a:lnTo>
                  <a:pt x="3746500" y="0"/>
                </a:lnTo>
                <a:lnTo>
                  <a:pt x="4508500" y="3657600"/>
                </a:lnTo>
                <a:lnTo>
                  <a:pt x="0" y="18796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368321" y="4026606"/>
            <a:ext cx="1305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spc="300" dirty="0">
                <a:solidFill>
                  <a:schemeClr val="bg1"/>
                </a:solidFill>
                <a:latin typeface="+mj-ea"/>
                <a:ea typeface="+mj-ea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86488" y="3327188"/>
            <a:ext cx="2999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/>
                </a:solidFill>
                <a:latin typeface="+mj-ea"/>
                <a:ea typeface="+mj-ea"/>
              </a:rPr>
              <a:t>CONTENTS</a:t>
            </a:r>
            <a:endParaRPr lang="zh-CN" altLang="en-US" sz="40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386831" y="1748289"/>
            <a:ext cx="4230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Part 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</a:t>
            </a: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1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  <a:sym typeface="+mn-ea"/>
              </a:rPr>
              <a:t>   </a:t>
            </a:r>
            <a:r>
              <a:rPr lang="zh-CN" altLang="en-US" sz="3600" spc="3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个人简介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86831" y="3189869"/>
            <a:ext cx="4230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>
                <a:solidFill>
                  <a:srgbClr val="42556B"/>
                </a:solidFill>
              </a:defRPr>
            </a:lvl1pPr>
          </a:lstStyle>
          <a:p>
            <a:pPr lvl="0"/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Part 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2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pc="300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突出表现</a:t>
            </a:r>
            <a:endParaRPr lang="zh-CN" altLang="en-US" sz="2000" spc="300" dirty="0">
              <a:solidFill>
                <a:schemeClr val="tx2">
                  <a:lumMod val="7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386831" y="4631449"/>
            <a:ext cx="4230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Part 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40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   </a:t>
            </a:r>
            <a:r>
              <a:rPr lang="zh-CN" altLang="en-US" sz="3600" spc="300" dirty="0">
                <a:solidFill>
                  <a:schemeClr val="tx2">
                    <a:lumMod val="75000"/>
                  </a:schemeClr>
                </a:solidFill>
                <a:latin typeface="+mj-ea"/>
                <a:ea typeface="+mj-ea"/>
              </a:rPr>
              <a:t>从业感悟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2213381" y="2006399"/>
            <a:ext cx="1968489" cy="21236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38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个人简介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729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389418" y="209575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904242" y="1750058"/>
            <a:ext cx="2590800" cy="36480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照片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862809" y="1761549"/>
            <a:ext cx="7452361" cy="330237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（姓名、性别、出生年月、学历、职称、个人获奖、项目奖项、论文著作。）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+mj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dirty="0">
                <a:latin typeface="+mn-ea"/>
              </a:rPr>
              <a:t>   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latin typeface="+mn-ea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335670" y="339321"/>
            <a:ext cx="455253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4242" y="339321"/>
            <a:ext cx="388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个人简介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0" y="875115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5389418" y="2095754"/>
            <a:ext cx="139930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65850" y="1619507"/>
            <a:ext cx="7452361" cy="17373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latin typeface="+mn-ea"/>
            </a:endParaRPr>
          </a:p>
        </p:txBody>
      </p:sp>
      <p:sp>
        <p:nvSpPr>
          <p:cNvPr id="12" name="Text Placeholder 3"/>
          <p:cNvSpPr txBox="1"/>
          <p:nvPr/>
        </p:nvSpPr>
        <p:spPr>
          <a:xfrm>
            <a:off x="335670" y="339321"/>
            <a:ext cx="455253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04242" y="339321"/>
            <a:ext cx="388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个人简介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0" y="875115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6">
            <a:extLst>
              <a:ext uri="{FF2B5EF4-FFF2-40B4-BE49-F238E27FC236}">
                <a16:creationId xmlns:a16="http://schemas.microsoft.com/office/drawing/2014/main" id="{A300E5B4-0964-46FC-A93E-E7A27FC61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242" y="1621965"/>
            <a:ext cx="7452361" cy="269150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参加何种学术组织、担任何种职务、专业技术特长以及个人简介的证明附件 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+mn-ea"/>
              </a:rPr>
              <a:t>，可附页</a:t>
            </a:r>
            <a:r>
              <a:rPr lang="zh-CN" altLang="en-US" sz="2000" dirty="0">
                <a:latin typeface="+mn-ea"/>
              </a:rPr>
              <a:t>  </a:t>
            </a: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latin typeface="+mn-ea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en-US" altLang="zh-CN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145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2160216" y="2006399"/>
            <a:ext cx="1968489" cy="2123658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138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13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60811" y="2976522"/>
            <a:ext cx="3887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b="1" dirty="0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突出表现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960811" y="2483453"/>
            <a:ext cx="264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r>
              <a:rPr lang="en-US" altLang="zh-CN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 rot="11891394">
            <a:off x="7883799" y="2295897"/>
            <a:ext cx="3097450" cy="2152130"/>
            <a:chOff x="912737" y="565770"/>
            <a:chExt cx="3097450" cy="2152130"/>
          </a:xfrm>
        </p:grpSpPr>
        <p:sp>
          <p:nvSpPr>
            <p:cNvPr id="60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1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2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3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C20F"/>
                </a:solidFill>
              </a:endParaRPr>
            </a:p>
          </p:txBody>
        </p:sp>
        <p:sp>
          <p:nvSpPr>
            <p:cNvPr id="64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FC20F"/>
                </a:solidFill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68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69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FFC20F"/>
                  </a:solidFill>
                </a:endParaRPr>
              </a:p>
            </p:txBody>
          </p:sp>
        </p:grpSp>
      </p:grpSp>
      <p:cxnSp>
        <p:nvCxnSpPr>
          <p:cNvPr id="71" name="Straight Connector 13"/>
          <p:cNvCxnSpPr/>
          <p:nvPr/>
        </p:nvCxnSpPr>
        <p:spPr>
          <a:xfrm flipH="1">
            <a:off x="0" y="4110074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2322196" y="4531696"/>
            <a:ext cx="2260542" cy="96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作品质量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  <a:p>
            <a:pPr marL="285750" indent="-285750" algn="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工作能力</a:t>
            </a:r>
            <a:endParaRPr lang="en-US" altLang="zh-CN" sz="20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077641" y="4531695"/>
            <a:ext cx="2138363" cy="963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业绩成果</a:t>
            </a:r>
          </a:p>
          <a:p>
            <a:pPr marL="285750" indent="-285750" algn="di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社会影响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335670" y="339321"/>
            <a:ext cx="455253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4242" y="339321"/>
            <a:ext cx="388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突出表现</a:t>
            </a:r>
          </a:p>
        </p:txBody>
      </p:sp>
      <p:cxnSp>
        <p:nvCxnSpPr>
          <p:cNvPr id="71" name="Straight Connector 13"/>
          <p:cNvCxnSpPr/>
          <p:nvPr/>
        </p:nvCxnSpPr>
        <p:spPr>
          <a:xfrm flipH="1">
            <a:off x="0" y="875115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0923" y="1163142"/>
            <a:ext cx="10610502" cy="855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latin typeface="+mn-ea"/>
              </a:rPr>
              <a:t>（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项目中有开创性探索和尝试；作品对未来可能出现的问题的应对和解答；作品对当下医建行业所存在的问题的解答；对新设备和新技术的尝试和应用。</a:t>
            </a:r>
            <a:r>
              <a:rPr lang="zh-CN" altLang="en-US" sz="2000" dirty="0">
                <a:latin typeface="+mn-ea"/>
              </a:rPr>
              <a:t>）</a:t>
            </a:r>
            <a:endParaRPr lang="en-US" altLang="zh-CN" sz="20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960727" y="269946"/>
            <a:ext cx="2031325" cy="583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作品设计质量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335670" y="339321"/>
            <a:ext cx="455253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4242" y="339321"/>
            <a:ext cx="388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突出表现</a:t>
            </a:r>
          </a:p>
        </p:txBody>
      </p:sp>
      <p:cxnSp>
        <p:nvCxnSpPr>
          <p:cNvPr id="71" name="Straight Connector 13"/>
          <p:cNvCxnSpPr/>
          <p:nvPr/>
        </p:nvCxnSpPr>
        <p:spPr>
          <a:xfrm flipH="1">
            <a:off x="0" y="875115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0923" y="1163142"/>
            <a:ext cx="10610502" cy="45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latin typeface="+mn-ea"/>
              </a:rPr>
              <a:t>（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对于智慧建造技术的有效运用，以及沟通的能力。</a:t>
            </a:r>
            <a:r>
              <a:rPr lang="zh-CN" altLang="en-US" sz="2000" dirty="0">
                <a:latin typeface="+mn-ea"/>
              </a:rPr>
              <a:t>）</a:t>
            </a:r>
            <a:endParaRPr lang="en-US" altLang="zh-CN" sz="20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68503" y="269946"/>
            <a:ext cx="1415772" cy="5834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工作能力</a:t>
            </a:r>
            <a:endParaRPr lang="en-US" altLang="zh-CN" sz="2400" b="1" dirty="0">
              <a:solidFill>
                <a:schemeClr val="tx2">
                  <a:lumMod val="7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/>
          <p:cNvSpPr txBox="1"/>
          <p:nvPr/>
        </p:nvSpPr>
        <p:spPr>
          <a:xfrm>
            <a:off x="335670" y="339321"/>
            <a:ext cx="455253" cy="492443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4242" y="339321"/>
            <a:ext cx="388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2">
                    <a:lumMod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突出表现</a:t>
            </a:r>
          </a:p>
        </p:txBody>
      </p:sp>
      <p:cxnSp>
        <p:nvCxnSpPr>
          <p:cNvPr id="71" name="Straight Connector 13"/>
          <p:cNvCxnSpPr/>
          <p:nvPr/>
        </p:nvCxnSpPr>
        <p:spPr>
          <a:xfrm flipH="1">
            <a:off x="0" y="875115"/>
            <a:ext cx="6331945" cy="0"/>
          </a:xfrm>
          <a:prstGeom prst="line">
            <a:avLst/>
          </a:prstGeom>
          <a:ln w="19050" cap="sq">
            <a:solidFill>
              <a:schemeClr val="tx2">
                <a:lumMod val="60000"/>
                <a:lumOff val="40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90923" y="1163142"/>
            <a:ext cx="10610502" cy="455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2000" dirty="0">
                <a:latin typeface="+mn-ea"/>
              </a:rPr>
              <a:t>（成果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+mj-ea"/>
              </a:rPr>
              <a:t>的获得的怎样的肯定。</a:t>
            </a:r>
            <a:r>
              <a:rPr lang="zh-CN" altLang="en-US" sz="2000" dirty="0">
                <a:latin typeface="+mn-ea"/>
              </a:rPr>
              <a:t>）</a:t>
            </a:r>
            <a:endParaRPr lang="en-US" altLang="zh-CN" sz="20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76259" y="381915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dist"/>
            <a:r>
              <a:rPr lang="zh-CN" altLang="en-US" sz="2400" b="1" dirty="0">
                <a:solidFill>
                  <a:schemeClr val="tx2">
                    <a:lumMod val="75000"/>
                  </a:schemeClr>
                </a:solidFill>
                <a:latin typeface="+mn-ea"/>
              </a:rPr>
              <a:t>业绩成果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黑色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Calibri"/>
        <a:ea typeface="微软雅黑"/>
        <a:cs typeface=""/>
      </a:majorFont>
      <a:minorFont>
        <a:latin typeface="Calibri Light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宽屏</PresentationFormat>
  <Paragraphs>54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8" baseType="lpstr">
      <vt:lpstr>微软雅黑</vt:lpstr>
      <vt:lpstr>微软雅黑 Light</vt:lpstr>
      <vt:lpstr>Arial</vt:lpstr>
      <vt:lpstr>Calibri</vt:lpstr>
      <vt:lpstr>Calibri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</dc:title>
  <dc:creator/>
  <cp:lastModifiedBy/>
  <cp:revision>11</cp:revision>
  <dcterms:created xsi:type="dcterms:W3CDTF">2018-08-21T02:36:00Z</dcterms:created>
  <dcterms:modified xsi:type="dcterms:W3CDTF">2024-07-22T09:05:14Z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